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10"/>
  </p:notesMasterIdLst>
  <p:handoutMasterIdLst>
    <p:handoutMasterId r:id="rId11"/>
  </p:handoutMasterIdLst>
  <p:sldIdLst>
    <p:sldId id="274" r:id="rId2"/>
    <p:sldId id="269" r:id="rId3"/>
    <p:sldId id="270" r:id="rId4"/>
    <p:sldId id="271" r:id="rId5"/>
    <p:sldId id="275" r:id="rId6"/>
    <p:sldId id="265" r:id="rId7"/>
    <p:sldId id="276" r:id="rId8"/>
    <p:sldId id="280" r:id="rId9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9" autoAdjust="0"/>
  </p:normalViewPr>
  <p:slideViewPr>
    <p:cSldViewPr>
      <p:cViewPr varScale="1">
        <p:scale>
          <a:sx n="88" d="100"/>
          <a:sy n="88" d="100"/>
        </p:scale>
        <p:origin x="451" y="6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6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D5E86F-85CE-4024-89B5-2C7F3AB7A768}" type="datetime1">
              <a:rPr lang="sl-SI" smtClean="0">
                <a:latin typeface="Calibri" panose="020F0502020204030204" pitchFamily="34" charset="0"/>
              </a:rPr>
              <a:t>25. 10. 2021</a:t>
            </a:fld>
            <a:endParaRPr lang="sl-SI">
              <a:latin typeface="Calibri" panose="020F0502020204030204" pitchFamily="34" charset="0"/>
            </a:endParaRPr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>
              <a:latin typeface="Calibri" panose="020F0502020204030204" pitchFamily="34" charset="0"/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sl-SI" smtClean="0">
                <a:latin typeface="Calibri" panose="020F0502020204030204" pitchFamily="34" charset="0"/>
              </a:rPr>
              <a:t>‹#›</a:t>
            </a:fld>
            <a:endParaRPr lang="sl-SI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BD677C-3F36-4DCE-9810-1FD625B30095}" type="datetime1">
              <a:rPr lang="sl-SI" noProof="0" smtClean="0"/>
              <a:t>25. 10. 2021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105DB2-FD3E-441D-8B7E-7AE83ECE27B3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sl-SI" smtClean="0"/>
              <a:pPr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32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30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sl-SI" smtClean="0"/>
              <a:pPr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011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sl-SI" smtClean="0"/>
              <a:pPr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528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sl-SI" smtClean="0"/>
              <a:pPr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381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ni blok"/>
          <p:cNvSpPr/>
          <p:nvPr/>
        </p:nvSpPr>
        <p:spPr bwMode="white">
          <a:xfrm>
            <a:off x="1141413" y="1600200"/>
            <a:ext cx="990295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>
              <a:latin typeface="Calibri" panose="020F0502020204030204" pitchFamily="34" charset="0"/>
            </a:endParaRPr>
          </a:p>
        </p:txBody>
      </p:sp>
      <p:grpSp>
        <p:nvGrpSpPr>
          <p:cNvPr id="7" name="grafika zgoraj" descr="Načrt obrobe zgoraj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Pravokotnik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>
                <a:latin typeface="Calibri" panose="020F0502020204030204" pitchFamily="34" charset="0"/>
              </a:endParaRPr>
            </a:p>
          </p:txBody>
        </p:sp>
        <p:sp>
          <p:nvSpPr>
            <p:cNvPr id="9" name="Pravokotnik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>
                <a:latin typeface="Calibri" panose="020F0502020204030204" pitchFamily="34" charset="0"/>
              </a:endParaRPr>
            </a:p>
          </p:txBody>
        </p:sp>
        <p:sp>
          <p:nvSpPr>
            <p:cNvPr id="10" name="Pravokotnik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afika spodaj" descr="Načrt obrobe spodaj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Pravokotnik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>
                <a:latin typeface="Calibri" panose="020F0502020204030204" pitchFamily="34" charset="0"/>
              </a:endParaRPr>
            </a:p>
          </p:txBody>
        </p:sp>
        <p:sp>
          <p:nvSpPr>
            <p:cNvPr id="14" name="Pravokotnik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>
                <a:latin typeface="Calibri" panose="020F0502020204030204" pitchFamily="34" charset="0"/>
              </a:endParaRPr>
            </a:p>
          </p:txBody>
        </p:sp>
        <p:sp>
          <p:nvSpPr>
            <p:cNvPr id="15" name="Pravokotnik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 bwMode="black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21" name="Označba mesta za nogo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0" name="Označba mesta za datum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57693E5-7C67-499A-9CC2-FDB8AC1CBCCB}" type="datetime1">
              <a:rPr lang="sl-SI" smtClean="0"/>
              <a:t>25. 10. 2021</a:t>
            </a:fld>
            <a:endParaRPr lang="sl-SI" dirty="0"/>
          </a:p>
        </p:txBody>
      </p:sp>
      <p:sp>
        <p:nvSpPr>
          <p:cNvPr id="22" name="Označba mesta za številko diapozitiva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61F5287-8229-4B67-B670-FAEE40B826E0}" type="datetime1">
              <a:rPr lang="sl-SI" noProof="0" smtClean="0"/>
              <a:t>25. 10. 2021</a:t>
            </a:fld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7B77ACC-041C-4746-9CB2-AB755AC9492E}" type="datetime1">
              <a:rPr lang="sl-SI" noProof="0" smtClean="0"/>
              <a:t>25. 10. 2021</a:t>
            </a:fld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14DB455-9F94-4FC1-97EE-8B99A432627C}" type="datetime1">
              <a:rPr lang="sl-SI" noProof="0" smtClean="0"/>
              <a:t>25. 10. 2021</a:t>
            </a:fld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30FADABB-C6DA-4D36-BCA4-B92F08BE5AB5}" type="datetime1">
              <a:rPr lang="sl-SI" smtClean="0"/>
              <a:t>25. 10. 2021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F010F68-9CD8-4C40-9D3E-F2212FC7C1D9}" type="datetime1">
              <a:rPr lang="sl-SI" smtClean="0"/>
              <a:t>25. 10. 2021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DD3DC6-527E-4D96-8E20-8B257BBA4881}" type="datetime1">
              <a:rPr lang="sl-SI" smtClean="0"/>
              <a:t>25. 10. 2021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0463A77-8095-48AE-9C67-B1732626C238}" type="datetime1">
              <a:rPr lang="sl-SI" smtClean="0"/>
              <a:t>25. 10. 2021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fika spodaj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Pravokotnik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>
                <a:latin typeface="Calibri" panose="020F0502020204030204" pitchFamily="34" charset="0"/>
              </a:endParaRPr>
            </a:p>
          </p:txBody>
        </p:sp>
        <p:sp>
          <p:nvSpPr>
            <p:cNvPr id="8" name="Pravokotnik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>
                <a:latin typeface="Calibri" panose="020F0502020204030204" pitchFamily="34" charset="0"/>
              </a:endParaRPr>
            </a:p>
          </p:txBody>
        </p:sp>
        <p:sp>
          <p:nvSpPr>
            <p:cNvPr id="9" name="Pravokotnik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35F7073-7AF4-48B9-BBCE-2FE176B22B30}" type="datetime1">
              <a:rPr lang="sl-SI" smtClean="0"/>
              <a:t>25. 10. 2021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" descr="Načrt obrob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Uredite sloge besedila matrice</a:t>
            </a:r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/>
              <a:t>Dodajte nogo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984627-49C8-4706-8C38-9D7E710F5960}" type="datetime1">
              <a:rPr lang="sl-SI" smtClean="0"/>
              <a:t>25. 10. 2021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" descr="Načrt obrob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>
              <a:latin typeface="Calibri" panose="020F050202020403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Calibri" panose="020F0502020204030204" pitchFamily="34" charset="0"/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569716-56C0-4CDF-8F35-2D856B9B4182}" type="datetime1">
              <a:rPr lang="sl-SI" noProof="0" smtClean="0"/>
              <a:t>25. 10. 2021</a:t>
            </a:fld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fika spodaj" descr="Načrt obrobe spodaj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Pravokotnik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>
                <a:latin typeface="Calibri" panose="020F0502020204030204" pitchFamily="34" charset="0"/>
              </a:endParaRPr>
            </a:p>
          </p:txBody>
        </p:sp>
        <p:sp>
          <p:nvSpPr>
            <p:cNvPr id="8" name="Pravokotnik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>
                <a:latin typeface="Calibri" panose="020F0502020204030204" pitchFamily="34" charset="0"/>
              </a:endParaRPr>
            </a:p>
          </p:txBody>
        </p:sp>
        <p:sp>
          <p:nvSpPr>
            <p:cNvPr id="9" name="Pravokotnik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afika zgoraj" descr="Načrt obrobe zgoraj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Pravokotnik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>
                <a:latin typeface="Calibri" panose="020F0502020204030204" pitchFamily="34" charset="0"/>
              </a:endParaRPr>
            </a:p>
          </p:txBody>
        </p:sp>
        <p:sp>
          <p:nvSpPr>
            <p:cNvPr id="12" name="Pravokotnik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>
                <a:latin typeface="Calibri" panose="020F0502020204030204" pitchFamily="34" charset="0"/>
              </a:endParaRPr>
            </a:p>
          </p:txBody>
        </p:sp>
        <p:sp>
          <p:nvSpPr>
            <p:cNvPr id="13" name="Pravokotnik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 bwMode="white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sl-SI" noProof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 bwMode="white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3D0A0E4F-841B-4B64-B154-C74ABBE29BD2}" type="datetime1">
              <a:rPr lang="sl-SI" noProof="0" smtClean="0"/>
              <a:t>25. 10. 2021</a:t>
            </a:fld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 bwMode="white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DB075751-4B07-4018-9940-A28EEF779BD8}"/>
              </a:ext>
            </a:extLst>
          </p:cNvPr>
          <p:cNvSpPr txBox="1">
            <a:spLocks/>
          </p:cNvSpPr>
          <p:nvPr/>
        </p:nvSpPr>
        <p:spPr>
          <a:xfrm>
            <a:off x="1269876" y="2982280"/>
            <a:ext cx="4320480" cy="1598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sl-SI" sz="115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ODPADKI</a:t>
            </a:r>
          </a:p>
        </p:txBody>
      </p:sp>
    </p:spTree>
    <p:extLst>
      <p:ext uri="{BB962C8B-B14F-4D97-AF65-F5344CB8AC3E}">
        <p14:creationId xmlns:p14="http://schemas.microsoft.com/office/powerpoint/2010/main" val="17561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>
          <a:xfrm>
            <a:off x="1522876" y="1124744"/>
            <a:ext cx="9143538" cy="4392488"/>
          </a:xfrm>
          <a:solidFill>
            <a:schemeClr val="accent6">
              <a:lumMod val="75000"/>
              <a:alpha val="6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rtl="0"/>
            <a:r>
              <a:rPr lang="sl-SI" b="1" u="sng" dirty="0">
                <a:latin typeface="Calibri" panose="020F0502020204030204" pitchFamily="34" charset="0"/>
              </a:rPr>
              <a:t>Odpadek</a:t>
            </a:r>
            <a:r>
              <a:rPr lang="sl-SI" dirty="0">
                <a:latin typeface="Calibri" panose="020F0502020204030204" pitchFamily="34" charset="0"/>
              </a:rPr>
              <a:t> – snov/predmet, ki ga povzročitelj zavrže</a:t>
            </a:r>
          </a:p>
          <a:p>
            <a:r>
              <a:rPr lang="sl-SI" b="1" u="sng" dirty="0"/>
              <a:t>Rast količine odpadkov </a:t>
            </a:r>
            <a:r>
              <a:rPr lang="sl-SI" dirty="0"/>
              <a:t>- globalizacija</a:t>
            </a:r>
            <a:r>
              <a:rPr lang="sl-SI" dirty="0">
                <a:latin typeface="Calibri" panose="020F0502020204030204" pitchFamily="34" charset="0"/>
              </a:rPr>
              <a:t>, dostopnost dobrin in pretirano </a:t>
            </a:r>
            <a:r>
              <a:rPr lang="sl-SI" dirty="0"/>
              <a:t>potrošništvo</a:t>
            </a:r>
          </a:p>
          <a:p>
            <a:r>
              <a:rPr lang="sl-SI" dirty="0"/>
              <a:t>Problem odpadkov = skupni problem človeštva</a:t>
            </a:r>
            <a:endParaRPr lang="sl-SI" dirty="0">
              <a:latin typeface="Calibri" panose="020F0502020204030204" pitchFamily="34" charset="0"/>
            </a:endParaRPr>
          </a:p>
          <a:p>
            <a:r>
              <a:rPr lang="sl-SI" b="1" u="sng" dirty="0"/>
              <a:t>Recikliranje</a:t>
            </a:r>
            <a:r>
              <a:rPr lang="sl-SI" dirty="0"/>
              <a:t> - proces predelave odpadkov </a:t>
            </a:r>
          </a:p>
          <a:p>
            <a:r>
              <a:rPr lang="sl-SI" sz="1600" dirty="0"/>
              <a:t>namen recikliranja: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/>
              <a:t>zmanjšanje uporabe svežih surovin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/>
              <a:t>preprečevanje onesnaženja okolja</a:t>
            </a:r>
          </a:p>
          <a:p>
            <a:pPr rtl="0"/>
            <a:r>
              <a:rPr lang="sl-SI" b="1" u="sng" dirty="0"/>
              <a:t>Ločevanje</a:t>
            </a:r>
            <a:r>
              <a:rPr lang="sl-SI" b="1" dirty="0"/>
              <a:t> - </a:t>
            </a:r>
            <a:r>
              <a:rPr lang="sl-SI" dirty="0"/>
              <a:t>1</a:t>
            </a:r>
            <a:r>
              <a:rPr lang="sl-SI" dirty="0">
                <a:latin typeface="Calibri" panose="020F0502020204030204" pitchFamily="34" charset="0"/>
              </a:rPr>
              <a:t>. proces pri obdelavi odpadkov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FAAF20A-FCC5-44CF-A187-D05053C59D07}"/>
              </a:ext>
            </a:extLst>
          </p:cNvPr>
          <p:cNvSpPr txBox="1"/>
          <p:nvPr/>
        </p:nvSpPr>
        <p:spPr>
          <a:xfrm>
            <a:off x="6454452" y="6525344"/>
            <a:ext cx="60946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50" dirty="0">
                <a:solidFill>
                  <a:schemeClr val="bg1"/>
                </a:solidFill>
              </a:rPr>
              <a:t>https://www.pomurec.com/vsebina/50192/V_Sloveniji_vse_vec_nevarnih_odpadkov</a:t>
            </a:r>
          </a:p>
        </p:txBody>
      </p:sp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549796" y="620688"/>
            <a:ext cx="4139488" cy="1066800"/>
          </a:xfrm>
        </p:spPr>
        <p:txBody>
          <a:bodyPr rtlCol="0" anchor="b">
            <a:normAutofit/>
          </a:bodyPr>
          <a:lstStyle/>
          <a:p>
            <a:r>
              <a:rPr lang="sl-SI" dirty="0"/>
              <a:t>Odpadke ločujemo na: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A20C88-28A4-419D-8226-327135B25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796" y="1916832"/>
            <a:ext cx="4435564" cy="40889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1900" dirty="0"/>
              <a:t>Odpadni papir – rdeč zabojnik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1900" dirty="0"/>
              <a:t>Odpadno steklo – bel zabojnik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1900" dirty="0"/>
              <a:t>Odpadna embalaža – rumen zabojnik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1900" dirty="0"/>
              <a:t>Mešani odpadki – zelen/črn zabojnik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1900" dirty="0"/>
              <a:t>Biološki odpadki – rjav zabojnik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1900" dirty="0"/>
              <a:t>Kosovni odpadki - </a:t>
            </a:r>
            <a:r>
              <a:rPr lang="pl-PL" sz="1900" dirty="0"/>
              <a:t>2 zbiralni akciji letno + po naročilu+ zbirni center za odpadke</a:t>
            </a:r>
            <a:endParaRPr lang="sl-SI" sz="1900" dirty="0"/>
          </a:p>
          <a:p>
            <a:pPr marL="457200" indent="-457200">
              <a:buFont typeface="+mj-lt"/>
              <a:buAutoNum type="arabicPeriod"/>
            </a:pPr>
            <a:r>
              <a:rPr lang="sl-SI" sz="1900" dirty="0"/>
              <a:t>Nevarni odpadki – premične zbiralnice</a:t>
            </a:r>
          </a:p>
          <a:p>
            <a:pPr marL="0" indent="0">
              <a:buNone/>
            </a:pPr>
            <a:endParaRPr lang="sl-SI" sz="19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549D00-63C1-48F7-A00E-3BDCA16E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360" y="1181397"/>
            <a:ext cx="7200799" cy="5040559"/>
          </a:xfrm>
          <a:prstGeom prst="rect">
            <a:avLst/>
          </a:prstGeom>
          <a:noFill/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3EDC5DA-A118-496D-9B2A-18E0FF1A1DAA}"/>
              </a:ext>
            </a:extLst>
          </p:cNvPr>
          <p:cNvSpPr txBox="1"/>
          <p:nvPr/>
        </p:nvSpPr>
        <p:spPr>
          <a:xfrm>
            <a:off x="7390556" y="6453336"/>
            <a:ext cx="43204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50" dirty="0">
                <a:solidFill>
                  <a:schemeClr val="bg1"/>
                </a:solidFill>
              </a:rPr>
              <a:t>http://www.komunalaidrija.si/si/komunala/3/ravnanje-z-odpadki/</a:t>
            </a:r>
          </a:p>
        </p:txBody>
      </p:sp>
      <p:sp>
        <p:nvSpPr>
          <p:cNvPr id="2" name="Desni zaviti oklepaj 1">
            <a:extLst>
              <a:ext uri="{FF2B5EF4-FFF2-40B4-BE49-F238E27FC236}">
                <a16:creationId xmlns:a16="http://schemas.microsoft.com/office/drawing/2014/main" id="{DCD2F8E2-8739-4815-8D01-0F72D6C2C9D1}"/>
              </a:ext>
            </a:extLst>
          </p:cNvPr>
          <p:cNvSpPr/>
          <p:nvPr/>
        </p:nvSpPr>
        <p:spPr>
          <a:xfrm rot="16200000">
            <a:off x="8269936" y="-2050269"/>
            <a:ext cx="631645" cy="6408713"/>
          </a:xfrm>
          <a:prstGeom prst="rightBrace">
            <a:avLst>
              <a:gd name="adj1" fmla="val 8333"/>
              <a:gd name="adj2" fmla="val 502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231B107-18DC-4DCE-A0DA-22448F5D04C2}"/>
              </a:ext>
            </a:extLst>
          </p:cNvPr>
          <p:cNvSpPr txBox="1"/>
          <p:nvPr/>
        </p:nvSpPr>
        <p:spPr>
          <a:xfrm>
            <a:off x="6670476" y="455833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000" dirty="0"/>
              <a:t>Ekološki otok -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zbiralnica ločenih skupin odpadkov 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3814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b="1" dirty="0">
                <a:latin typeface="Calibri" panose="020F0502020204030204" pitchFamily="34" charset="0"/>
              </a:rPr>
              <a:t>2. Faza - UPORABA LOČENIH ODPADKOV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1773932" y="2492896"/>
            <a:ext cx="7524328" cy="2604121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b="1" u="sng" dirty="0">
                <a:latin typeface="Calibri" panose="020F0502020204030204" pitchFamily="34" charset="0"/>
              </a:rPr>
              <a:t>Direktno</a:t>
            </a:r>
            <a:r>
              <a:rPr lang="sl-SI" dirty="0">
                <a:latin typeface="Calibri" panose="020F0502020204030204" pitchFamily="34" charset="0"/>
              </a:rPr>
              <a:t>, kot surov material za ponovno uporabo </a:t>
            </a:r>
            <a:r>
              <a:rPr lang="sl-SI" sz="2000" dirty="0">
                <a:latin typeface="Calibri" panose="020F0502020204030204" pitchFamily="34" charset="0"/>
              </a:rPr>
              <a:t>(recimo jeklo)</a:t>
            </a:r>
            <a:endParaRPr lang="sl-SI" dirty="0">
              <a:latin typeface="Calibri" panose="020F0502020204030204" pitchFamily="34" charset="0"/>
            </a:endParaRPr>
          </a:p>
          <a:p>
            <a:pPr rtl="0">
              <a:buFont typeface="Wingdings" panose="05000000000000000000" pitchFamily="2" charset="2"/>
              <a:buChar char="Ø"/>
            </a:pPr>
            <a:r>
              <a:rPr lang="sl-SI" dirty="0">
                <a:latin typeface="Calibri" panose="020F0502020204030204" pitchFamily="34" charset="0"/>
              </a:rPr>
              <a:t>kot </a:t>
            </a:r>
            <a:r>
              <a:rPr lang="sl-SI" b="1" u="sng" dirty="0">
                <a:latin typeface="Calibri" panose="020F0502020204030204" pitchFamily="34" charset="0"/>
              </a:rPr>
              <a:t>novo komponento </a:t>
            </a:r>
            <a:r>
              <a:rPr lang="sl-SI" sz="2000" dirty="0">
                <a:latin typeface="Calibri" panose="020F0502020204030204" pitchFamily="34" charset="0"/>
              </a:rPr>
              <a:t>(recikliran beton - zasipni material)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sl-SI" dirty="0">
                <a:latin typeface="Calibri" panose="020F0502020204030204" pitchFamily="34" charset="0"/>
              </a:rPr>
              <a:t>kot </a:t>
            </a:r>
            <a:r>
              <a:rPr lang="sl-SI" b="1" u="sng" dirty="0">
                <a:latin typeface="Calibri" panose="020F0502020204030204" pitchFamily="34" charset="0"/>
              </a:rPr>
              <a:t>vir energije </a:t>
            </a:r>
            <a:r>
              <a:rPr lang="sl-SI" sz="2000" dirty="0">
                <a:latin typeface="Calibri" panose="020F0502020204030204" pitchFamily="34" charset="0"/>
              </a:rPr>
              <a:t>(les, olja, trdo gorivo)</a:t>
            </a:r>
            <a:endParaRPr lang="sl-SI" dirty="0">
              <a:latin typeface="Calibri" panose="020F0502020204030204" pitchFamily="34" charset="0"/>
            </a:endParaRPr>
          </a:p>
          <a:p>
            <a:pPr rtl="0"/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31EAE06-15A6-4FA8-B0D6-01B040D4633A}"/>
              </a:ext>
            </a:extLst>
          </p:cNvPr>
          <p:cNvSpPr txBox="1"/>
          <p:nvPr/>
        </p:nvSpPr>
        <p:spPr>
          <a:xfrm>
            <a:off x="7364289" y="6525344"/>
            <a:ext cx="48245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dirty="0">
                <a:solidFill>
                  <a:schemeClr val="bg1"/>
                </a:solidFill>
              </a:rPr>
              <a:t>https://www.grini.si/grinipedia/kaksne-so-oznake-za-recikliranje</a:t>
            </a:r>
          </a:p>
        </p:txBody>
      </p:sp>
    </p:spTree>
    <p:extLst>
      <p:ext uri="{BB962C8B-B14F-4D97-AF65-F5344CB8AC3E}">
        <p14:creationId xmlns:p14="http://schemas.microsoft.com/office/powerpoint/2010/main" val="20559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731168"/>
          </a:xfrm>
        </p:spPr>
        <p:txBody>
          <a:bodyPr rtlCol="0">
            <a:normAutofit/>
          </a:bodyPr>
          <a:lstStyle/>
          <a:p>
            <a:r>
              <a:rPr lang="sl-SI" sz="4000" dirty="0"/>
              <a:t>ZAKONODAJA</a:t>
            </a:r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693812" y="1772816"/>
            <a:ext cx="4968552" cy="4088921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sl-SI" dirty="0">
                <a:latin typeface="Calibri" panose="020F0502020204030204" pitchFamily="34" charset="0"/>
              </a:rPr>
              <a:t>Ravnanje z odpadki zajema zbiranje, prevažanje, predelavo in odstranjevanje odpadkov</a:t>
            </a:r>
            <a:endParaRPr lang="sl-SI" dirty="0"/>
          </a:p>
          <a:p>
            <a:pPr rtl="0"/>
            <a:r>
              <a:rPr lang="sl-SI" dirty="0">
                <a:latin typeface="Calibri" panose="020F0502020204030204" pitchFamily="34" charset="0"/>
              </a:rPr>
              <a:t>+ kontrolo tega ravnanja </a:t>
            </a:r>
          </a:p>
          <a:p>
            <a:r>
              <a:rPr lang="sl-SI" dirty="0">
                <a:latin typeface="Calibri" panose="020F0502020204030204" pitchFamily="34" charset="0"/>
              </a:rPr>
              <a:t>Predpisi sprejeti na podlagi: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latin typeface="Calibri" panose="020F0502020204030204" pitchFamily="34" charset="0"/>
              </a:rPr>
              <a:t> Zakona o varstvu okolja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 </a:t>
            </a:r>
            <a:r>
              <a:rPr lang="sl-SI" dirty="0">
                <a:latin typeface="Calibri" panose="020F0502020204030204" pitchFamily="34" charset="0"/>
              </a:rPr>
              <a:t>Uredba o odpadkih</a:t>
            </a:r>
          </a:p>
          <a:p>
            <a:pPr marL="0" indent="0" rtl="0">
              <a:buNone/>
            </a:pPr>
            <a:endParaRPr lang="sl-SI" dirty="0">
              <a:latin typeface="Calibri" panose="020F0502020204030204" pitchFamily="34" charset="0"/>
            </a:endParaRPr>
          </a:p>
          <a:p>
            <a:pPr rtl="0"/>
            <a:endParaRPr lang="sl-SI" dirty="0">
              <a:latin typeface="Calibri" panose="020F0502020204030204" pitchFamily="34" charset="0"/>
            </a:endParaRPr>
          </a:p>
          <a:p>
            <a:pPr rtl="0"/>
            <a:endParaRPr lang="sl-SI" dirty="0">
              <a:latin typeface="Calibri" panose="020F0502020204030204" pitchFamily="34" charset="0"/>
            </a:endParaRPr>
          </a:p>
          <a:p>
            <a:pPr rtl="0"/>
            <a:endParaRPr lang="sl-SI" dirty="0">
              <a:latin typeface="Calibri" panose="020F0502020204030204" pitchFamily="34" charset="0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01820AA-6F26-449E-8CB4-2F3A12B82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1124745"/>
            <a:ext cx="5760639" cy="4869176"/>
          </a:xfrm>
        </p:spPr>
        <p:txBody>
          <a:bodyPr>
            <a:normAutofit fontScale="85000" lnSpcReduction="20000"/>
          </a:bodyPr>
          <a:lstStyle/>
          <a:p>
            <a:r>
              <a:rPr lang="sl-SI" b="1" dirty="0"/>
              <a:t>Po zakonu smo dolžni: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preprečevati nastajanje odpadkov,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jih zbirati,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ločevati 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skladiščiti,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prevažati,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obdelovati oz. predelovati (reciklirati),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ponovno uporabiti,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sežigati (v za to namenjenih sežigalnicah),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odstranjevati,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odlagati (na za to namenjena odlagališča</a:t>
            </a:r>
            <a:r>
              <a:rPr lang="sl-SI" dirty="0" smtClean="0"/>
              <a:t>).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35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A585601-0237-4ADF-B167-B19C7E6BB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72" y="2564904"/>
            <a:ext cx="4505097" cy="2934835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DDB45298-8664-4F94-84D5-8E99EDEB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604" y="936614"/>
            <a:ext cx="2592288" cy="1628290"/>
          </a:xfrm>
        </p:spPr>
        <p:txBody>
          <a:bodyPr rtlCol="0">
            <a:normAutofit/>
          </a:bodyPr>
          <a:lstStyle/>
          <a:p>
            <a:r>
              <a:rPr lang="sl-SI" sz="3600" dirty="0"/>
              <a:t>Ravnanje z odpadki v Sloveniji</a:t>
            </a:r>
            <a:endParaRPr lang="sl-SI" sz="3600" dirty="0">
              <a:latin typeface="Calibri" panose="020F0502020204030204" pitchFamily="34" charset="0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22F21CF6-2E67-4577-BA74-7355551C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l-SI" dirty="0"/>
              <a:t>7 milijonov ton odpadkov letno</a:t>
            </a:r>
          </a:p>
          <a:p>
            <a:r>
              <a:rPr lang="sl-SI" dirty="0"/>
              <a:t>odvoz smeti – različna podjetja v SLO (Snaga – Maribor)</a:t>
            </a:r>
          </a:p>
          <a:p>
            <a:r>
              <a:rPr lang="sl-SI" dirty="0"/>
              <a:t>Zbirni centri </a:t>
            </a:r>
            <a:endParaRPr lang="sl-SI" dirty="0" smtClean="0"/>
          </a:p>
          <a:p>
            <a:r>
              <a:rPr lang="sl-SI" dirty="0" smtClean="0">
                <a:latin typeface="Calibri" panose="020F0502020204030204" pitchFamily="34" charset="0"/>
              </a:rPr>
              <a:t>412 </a:t>
            </a:r>
            <a:r>
              <a:rPr lang="sl-SI" dirty="0">
                <a:latin typeface="Calibri" panose="020F0502020204030204" pitchFamily="34" charset="0"/>
              </a:rPr>
              <a:t>naprav za recikliranje odpadkov, </a:t>
            </a:r>
          </a:p>
          <a:p>
            <a:pPr rtl="0"/>
            <a:r>
              <a:rPr lang="sl-SI" dirty="0"/>
              <a:t>v</a:t>
            </a:r>
            <a:r>
              <a:rPr lang="sl-SI" dirty="0">
                <a:latin typeface="Calibri" panose="020F0502020204030204" pitchFamily="34" charset="0"/>
              </a:rPr>
              <a:t>eč kot 200 naprav za predelavo odpadkov,</a:t>
            </a:r>
          </a:p>
          <a:p>
            <a:pPr rtl="0"/>
            <a:r>
              <a:rPr lang="sl-SI" dirty="0">
                <a:latin typeface="Calibri" panose="020F0502020204030204" pitchFamily="34" charset="0"/>
              </a:rPr>
              <a:t>3 naprave za sežig, </a:t>
            </a:r>
          </a:p>
          <a:p>
            <a:pPr rtl="0"/>
            <a:r>
              <a:rPr lang="sl-SI" dirty="0">
                <a:latin typeface="Calibri" panose="020F0502020204030204" pitchFamily="34" charset="0"/>
              </a:rPr>
              <a:t>16 (legalnih) odlagališč </a:t>
            </a:r>
          </a:p>
        </p:txBody>
      </p:sp>
    </p:spTree>
    <p:extLst>
      <p:ext uri="{BB962C8B-B14F-4D97-AF65-F5344CB8AC3E}">
        <p14:creationId xmlns:p14="http://schemas.microsoft.com/office/powerpoint/2010/main" val="13527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1EF176-8D8A-40A5-B12A-A8C1FA44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924" y="1293495"/>
            <a:ext cx="536784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1. Kateri odpadki sodijo v kateri zaboj?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2. Kaj je odpadek?</a:t>
            </a:r>
          </a:p>
          <a:p>
            <a:pPr marL="0" indent="0">
              <a:buNone/>
            </a:pPr>
            <a:r>
              <a:rPr lang="sl-SI" dirty="0"/>
              <a:t>3. Kaj so kosovni odpadki?</a:t>
            </a:r>
          </a:p>
          <a:p>
            <a:pPr marL="0" indent="0">
              <a:buNone/>
            </a:pPr>
            <a:r>
              <a:rPr lang="sl-SI" dirty="0"/>
              <a:t>4. Kaj pomeni recikliranje?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33BE1FD-3E08-4CE9-A8C1-F07F6FB14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" t="35300" r="3978" b="36350"/>
          <a:stretch/>
        </p:blipFill>
        <p:spPr>
          <a:xfrm>
            <a:off x="1341884" y="2009031"/>
            <a:ext cx="5832648" cy="1250684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3BFB688-9ABC-4F8F-9C71-1747704A75DC}"/>
              </a:ext>
            </a:extLst>
          </p:cNvPr>
          <p:cNvSpPr txBox="1"/>
          <p:nvPr/>
        </p:nvSpPr>
        <p:spPr>
          <a:xfrm>
            <a:off x="2494012" y="510995"/>
            <a:ext cx="41764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400" dirty="0"/>
              <a:t>PREVERI SVOJE ZNANJE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A51B149-8B9E-41F7-AE58-665D72B125CE}"/>
              </a:ext>
            </a:extLst>
          </p:cNvPr>
          <p:cNvSpPr txBox="1"/>
          <p:nvPr/>
        </p:nvSpPr>
        <p:spPr>
          <a:xfrm>
            <a:off x="7678588" y="935727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2400" dirty="0"/>
              <a:t>Odgovori:</a:t>
            </a:r>
          </a:p>
          <a:p>
            <a:pPr>
              <a:lnSpc>
                <a:spcPct val="90000"/>
              </a:lnSpc>
            </a:pPr>
            <a:endParaRPr lang="sl-SI" sz="2400" dirty="0"/>
          </a:p>
          <a:p>
            <a:pPr marL="342900" indent="-342900">
              <a:lnSpc>
                <a:spcPct val="90000"/>
              </a:lnSpc>
              <a:buAutoNum type="arabicPeriod"/>
            </a:pPr>
            <a:r>
              <a:rPr lang="sl-SI" sz="1600" dirty="0"/>
              <a:t>Embalaža, papir, steklo, biološki odpadki, mešani odpadki.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sl-SI" sz="1600" dirty="0"/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r>
              <a:rPr lang="sl-SI" sz="1600" dirty="0">
                <a:latin typeface="Calibri" panose="020F0502020204030204" pitchFamily="34" charset="0"/>
              </a:rPr>
              <a:t>Odpadek je snov/predmet, ki ga povzročitelj zavrže.</a:t>
            </a: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sl-SI" sz="1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r>
              <a:rPr lang="sl-SI" sz="1600" dirty="0">
                <a:latin typeface="Calibri" panose="020F0502020204030204" pitchFamily="34" charset="0"/>
              </a:rPr>
              <a:t>Kosovni odpadki so odpadki, ki zaradi svoje velikosti, oblike ali teže niso primerni za odlaganje v zbirnih posodah ali vrečkah za odpadke.</a:t>
            </a: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sl-SI" sz="1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r>
              <a:rPr lang="sl-SI" sz="1600" dirty="0">
                <a:latin typeface="Calibri" panose="020F0502020204030204" pitchFamily="34" charset="0"/>
              </a:rPr>
              <a:t>Recikliranje je proces predelave odpadkov. </a:t>
            </a: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sl-SI" sz="1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sl-SI" sz="1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sl-SI" sz="1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sl-SI" sz="1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Tx/>
              <a:buAutoNum type="arabicPeriod"/>
            </a:pPr>
            <a:endParaRPr lang="sl-SI" sz="16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AutoNum type="arabicPeriod"/>
            </a:pPr>
            <a:endParaRPr lang="sl-SI" sz="1600" dirty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sl-SI" sz="24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B45C4F5-9C65-4F6A-9DD6-6E23513011D8}"/>
              </a:ext>
            </a:extLst>
          </p:cNvPr>
          <p:cNvSpPr txBox="1"/>
          <p:nvPr/>
        </p:nvSpPr>
        <p:spPr>
          <a:xfrm>
            <a:off x="7390556" y="6453336"/>
            <a:ext cx="43204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50" dirty="0">
                <a:solidFill>
                  <a:schemeClr val="bg1"/>
                </a:solidFill>
              </a:rPr>
              <a:t>http://www.komunalaidrija.si/si/komunala/3/ravnanje-z-odpadki/</a:t>
            </a:r>
          </a:p>
        </p:txBody>
      </p:sp>
    </p:spTree>
    <p:extLst>
      <p:ext uri="{BB962C8B-B14F-4D97-AF65-F5344CB8AC3E}">
        <p14:creationId xmlns:p14="http://schemas.microsoft.com/office/powerpoint/2010/main" val="6942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4C9923-010F-4EF0-AA98-6FC684F80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76" y="1412776"/>
            <a:ext cx="9143538" cy="4607024"/>
          </a:xfrm>
        </p:spPr>
        <p:txBody>
          <a:bodyPr>
            <a:normAutofit fontScale="47500" lnSpcReduction="20000"/>
          </a:bodyPr>
          <a:lstStyle/>
          <a:p>
            <a:r>
              <a:rPr lang="sl-SI" dirty="0"/>
              <a:t>https://www.snaga-mb.si/objava/388739</a:t>
            </a:r>
          </a:p>
          <a:p>
            <a:r>
              <a:rPr lang="sl-SI" dirty="0"/>
              <a:t>https://www.surovina.si/dejavnosti/locevanje-odpadkov</a:t>
            </a:r>
          </a:p>
          <a:p>
            <a:r>
              <a:rPr lang="sl-SI" dirty="0"/>
              <a:t>https://www.mojprihranek.si/izpostavljeno/zanimivosti/predelava-in-ponovna-uporaba-odpadkov/</a:t>
            </a:r>
          </a:p>
          <a:p>
            <a:r>
              <a:rPr lang="sl-SI" dirty="0"/>
              <a:t>https://www.mojprihranek.si/izpostavljeno/zanimivosti/predelava-in-ponovna-uporaba-odpadkov/</a:t>
            </a:r>
          </a:p>
          <a:p>
            <a:r>
              <a:rPr lang="sl-SI" dirty="0"/>
              <a:t>https://www.snaga-mb.si/objava/388739</a:t>
            </a:r>
          </a:p>
          <a:p>
            <a:r>
              <a:rPr lang="sl-SI" dirty="0"/>
              <a:t>https://www.vokasnaga.si/locevanje-odpadkov/kosovni-odpadki</a:t>
            </a:r>
          </a:p>
          <a:p>
            <a:r>
              <a:rPr lang="sl-SI" dirty="0"/>
              <a:t>http://www.pup-saubermacher.si/index.php/domov/locevanje-odpadkov/nevarni-odpadki</a:t>
            </a:r>
          </a:p>
          <a:p>
            <a:r>
              <a:rPr lang="sl-SI" dirty="0"/>
              <a:t>https://www.vokasnaga.si/locevanje-odpadkov/nevarni-gospodinjski-odpadki</a:t>
            </a:r>
          </a:p>
          <a:p>
            <a:r>
              <a:rPr lang="sl-SI" dirty="0"/>
              <a:t>http://www.arso.gov.si/varstvo%20okolja/odpadki/</a:t>
            </a:r>
          </a:p>
          <a:p>
            <a:r>
              <a:rPr lang="sl-SI" dirty="0"/>
              <a:t>https://www.kpv.si/dejavnosti/ravnanje-z-odpadki/zakonodaja</a:t>
            </a:r>
          </a:p>
          <a:p>
            <a:r>
              <a:rPr lang="sl-SI" dirty="0"/>
              <a:t>https://www.stat.si/StatWeb/news/Index/8903</a:t>
            </a:r>
          </a:p>
          <a:p>
            <a:r>
              <a:rPr lang="sl-SI" dirty="0"/>
              <a:t>https://dk.um.si/Dokument.php?id=118213</a:t>
            </a:r>
          </a:p>
          <a:p>
            <a:r>
              <a:rPr lang="sl-SI" dirty="0"/>
              <a:t>https://www.ksda.si/dejavnosti/odpadki/zbiranje-odvoz-odpadkov/kaj-je-ekoloski-otok</a:t>
            </a:r>
          </a:p>
          <a:p>
            <a:endParaRPr lang="sl-SI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71A686A4-94C8-454C-ADA1-59A5B6DA9A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876" y="51503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000" dirty="0"/>
              <a:t>VIRI:</a:t>
            </a:r>
          </a:p>
        </p:txBody>
      </p:sp>
    </p:spTree>
    <p:extLst>
      <p:ext uri="{BB962C8B-B14F-4D97-AF65-F5344CB8AC3E}">
        <p14:creationId xmlns:p14="http://schemas.microsoft.com/office/powerpoint/2010/main" val="32008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deljena obroba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2084_TF02801098" id="{55DFA967-0C02-4F0F-9DF7-9FE54470DEE8}" vid="{51338A8D-B668-4E11-9976-5781FF2236C7}"/>
    </a:ext>
  </a:extLst>
</a:theme>
</file>

<file path=ppt/theme/theme2.xml><?xml version="1.0" encoding="utf-8"?>
<a:theme xmlns:a="http://schemas.openxmlformats.org/drawingml/2006/main" name="Officeova tema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Prazna predstavitev s črno obrobo (širokozaslonsko)</Template>
  <TotalTime>271</TotalTime>
  <Words>418</Words>
  <Application>Microsoft Office PowerPoint</Application>
  <PresentationFormat>Po meri</PresentationFormat>
  <Paragraphs>95</Paragraphs>
  <Slides>8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Bahnschrift SemiBold Condensed</vt:lpstr>
      <vt:lpstr>Calibri</vt:lpstr>
      <vt:lpstr>Euphemia</vt:lpstr>
      <vt:lpstr>Wingdings</vt:lpstr>
      <vt:lpstr>Razdeljena obroba 16x9</vt:lpstr>
      <vt:lpstr>PowerPointova predstavitev</vt:lpstr>
      <vt:lpstr>PowerPointova predstavitev</vt:lpstr>
      <vt:lpstr>Odpadke ločujemo na:</vt:lpstr>
      <vt:lpstr>2. Faza - UPORABA LOČENIH ODPADKOV</vt:lpstr>
      <vt:lpstr>ZAKONODAJA</vt:lpstr>
      <vt:lpstr>Ravnanje z odpadki v Sloveniji</vt:lpstr>
      <vt:lpstr>PowerPointova predstavitev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Eva Božič</dc:creator>
  <cp:lastModifiedBy>Andreja</cp:lastModifiedBy>
  <cp:revision>8</cp:revision>
  <dcterms:created xsi:type="dcterms:W3CDTF">2021-10-10T12:53:57Z</dcterms:created>
  <dcterms:modified xsi:type="dcterms:W3CDTF">2021-10-25T16:49:28Z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